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Italic.fntdata"/><Relationship Id="rId6" Type="http://schemas.openxmlformats.org/officeDocument/2006/relationships/slide" Target="slides/slide1.xml"/><Relationship Id="rId18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a5ba5cb03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a5ba5cb03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a5ba5cb031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a5ba5cb031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a5ba5cb031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a5ba5cb031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a590df8569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a590df8569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a590df8569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a590df8569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a590df8569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a590df8569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a590df8569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a590df856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a590df8569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a590df8569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a590df8569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a590df8569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a5ba5cb031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a5ba5cb031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Classifying Disaster Tweets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7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Jeffrey Hu and Ajinkya Patil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Challenges/Future Direction</a:t>
            </a:r>
            <a:endParaRPr/>
          </a:p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819150" y="15963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302"/>
              <a:t>In the dataset distribution, some words that did not necessarily indicate a disaster were disproportionately associated with disasters (i.e. attention)</a:t>
            </a:r>
            <a:endParaRPr sz="1302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302"/>
              <a:t>Due to filtering out stopwords using Spacy, past and present tense were ambiguous to the model in some situations, so that past disasters and on-going disasters were treated the same (I was in a car accident vs. I am in a car accident)</a:t>
            </a:r>
            <a:endParaRPr sz="1302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302"/>
              <a:t>Automate disaster classification on tagged tweets (to check to see if tweets were improperly/mistakenly tagged)</a:t>
            </a:r>
            <a:endParaRPr sz="1302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302"/>
              <a:t>Further classify positively predicted tweets (between which type of disaster it is, and which resource is best suited to the disaster</a:t>
            </a:r>
            <a:endParaRPr sz="1302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302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Description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“Natural Language Processing with Disaster Tweets” dataset sourced from kaggle consists of 10873 tweets with three features (not including “id”) and the target variable [0 for unrelated disaster tweet, 1 for disaster tweet]. We chose to do this text classification problem due to the increase in misinformation on today’s social media platforms.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tweets from the dataset could either be related to the disaster, consisting of natural disasters (like earthquakes, hurricanes, or wildfires), extreme weather events (like </a:t>
            </a:r>
            <a:r>
              <a:rPr lang="en"/>
              <a:t>heat waves</a:t>
            </a:r>
            <a:r>
              <a:rPr lang="en"/>
              <a:t> and storms), or man-made disasters (like oil spills and transportation accidents). Or, the tweets could be completely unrelated to disasters, which would be classified as a fake disaster tweet.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 three features of our dataset include ‘text’ (the body of the tweet), ‘location’ (where the tweet was sent from), and ‘keyword’ (most notable word of the tweet relating to a disaster).</a:t>
            </a:r>
            <a:endParaRPr/>
          </a:p>
        </p:txBody>
      </p:sp>
      <p:pic>
        <p:nvPicPr>
          <p:cNvPr id="136" name="Google Shape;136;p14"/>
          <p:cNvPicPr preferRelativeResize="0"/>
          <p:nvPr/>
        </p:nvPicPr>
        <p:blipFill rotWithShape="1">
          <a:blip r:embed="rId3">
            <a:alphaModFix/>
          </a:blip>
          <a:srcRect b="30216" l="0" r="30216" t="0"/>
          <a:stretch/>
        </p:blipFill>
        <p:spPr>
          <a:xfrm>
            <a:off x="5330373" y="382675"/>
            <a:ext cx="2706074" cy="160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Dataset/EDA</a:t>
            </a:r>
            <a:endParaRPr/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19150" y="1579275"/>
            <a:ext cx="2493000" cy="28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Mostly balanced distribution, 4342 with target:0, 3271 with target:1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Most frequent words include ‘Fire’, ‘amp’, ‘USA’, ‘emergency’, ‘disaster’, after filtering out stop words and lemmatizing</a:t>
            </a:r>
            <a:endParaRPr/>
          </a:p>
        </p:txBody>
      </p:sp>
      <p:pic>
        <p:nvPicPr>
          <p:cNvPr id="143" name="Google Shape;143;p15"/>
          <p:cNvPicPr preferRelativeResize="0"/>
          <p:nvPr/>
        </p:nvPicPr>
        <p:blipFill rotWithShape="1">
          <a:blip r:embed="rId3">
            <a:alphaModFix/>
          </a:blip>
          <a:srcRect b="1240" l="0" r="0" t="-1240"/>
          <a:stretch/>
        </p:blipFill>
        <p:spPr>
          <a:xfrm>
            <a:off x="4960937" y="642575"/>
            <a:ext cx="2552439" cy="189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6900" y="2762450"/>
            <a:ext cx="3160500" cy="189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ctrTitle"/>
          </p:nvPr>
        </p:nvSpPr>
        <p:spPr>
          <a:xfrm>
            <a:off x="1858700" y="368725"/>
            <a:ext cx="5361300" cy="58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Bayes </a:t>
            </a:r>
            <a:endParaRPr/>
          </a:p>
        </p:txBody>
      </p:sp>
      <p:sp>
        <p:nvSpPr>
          <p:cNvPr id="150" name="Google Shape;150;p16"/>
          <p:cNvSpPr txBox="1"/>
          <p:nvPr>
            <p:ph idx="1" type="subTitle"/>
          </p:nvPr>
        </p:nvSpPr>
        <p:spPr>
          <a:xfrm>
            <a:off x="1353725" y="1002875"/>
            <a:ext cx="6540000" cy="20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AutoNum type="arabicPeriod"/>
            </a:pPr>
            <a:r>
              <a:rPr lang="en">
                <a:solidFill>
                  <a:schemeClr val="dk2"/>
                </a:solidFill>
              </a:rPr>
              <a:t>Naive Bayes is a probabilistic algorithm based on bayes </a:t>
            </a:r>
            <a:r>
              <a:rPr lang="en">
                <a:solidFill>
                  <a:schemeClr val="dk2"/>
                </a:solidFill>
              </a:rPr>
              <a:t>theorem</a:t>
            </a:r>
            <a:r>
              <a:rPr lang="en">
                <a:solidFill>
                  <a:schemeClr val="dk2"/>
                </a:solidFill>
              </a:rPr>
              <a:t>, which </a:t>
            </a:r>
            <a:r>
              <a:rPr lang="en">
                <a:solidFill>
                  <a:schemeClr val="dk2"/>
                </a:solidFill>
              </a:rPr>
              <a:t>calculates</a:t>
            </a:r>
            <a:r>
              <a:rPr lang="en">
                <a:solidFill>
                  <a:schemeClr val="dk2"/>
                </a:solidFill>
              </a:rPr>
              <a:t> the </a:t>
            </a:r>
            <a:r>
              <a:rPr lang="en">
                <a:solidFill>
                  <a:schemeClr val="dk2"/>
                </a:solidFill>
              </a:rPr>
              <a:t>probability</a:t>
            </a:r>
            <a:r>
              <a:rPr lang="en">
                <a:solidFill>
                  <a:schemeClr val="dk2"/>
                </a:solidFill>
              </a:rPr>
              <a:t> of hypothesis given the observed evidence.</a:t>
            </a:r>
            <a:endParaRPr>
              <a:solidFill>
                <a:schemeClr val="dk2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AutoNum type="arabicPeriod"/>
            </a:pPr>
            <a:r>
              <a:rPr lang="en">
                <a:solidFill>
                  <a:schemeClr val="dk2"/>
                </a:solidFill>
              </a:rPr>
              <a:t>The naive in Naive Bayes comes from the assumption that features are conditionally independent.</a:t>
            </a:r>
            <a:endParaRPr>
              <a:solidFill>
                <a:schemeClr val="dk2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AutoNum type="arabicPeriod"/>
            </a:pPr>
            <a:r>
              <a:rPr lang="en">
                <a:solidFill>
                  <a:schemeClr val="dk2"/>
                </a:solidFill>
              </a:rPr>
              <a:t>Naive Bayes calculates the probability of a document belonging to a particular class by multiplying the probabilities of each word occurring given that class.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51" name="Google Shape;15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3275" y="2987525"/>
            <a:ext cx="2783875" cy="16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ctrTitle"/>
          </p:nvPr>
        </p:nvSpPr>
        <p:spPr>
          <a:xfrm>
            <a:off x="1930800" y="368725"/>
            <a:ext cx="5282400" cy="9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Confusion matrix for naive bayes </a:t>
            </a:r>
            <a:endParaRPr/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8125" y="1590025"/>
            <a:ext cx="3822900" cy="285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819150" y="298275"/>
            <a:ext cx="75057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Bidirectional LSTM</a:t>
            </a:r>
            <a:endParaRPr/>
          </a:p>
        </p:txBody>
      </p:sp>
      <p:sp>
        <p:nvSpPr>
          <p:cNvPr id="163" name="Google Shape;163;p18"/>
          <p:cNvSpPr txBox="1"/>
          <p:nvPr>
            <p:ph idx="1" type="body"/>
          </p:nvPr>
        </p:nvSpPr>
        <p:spPr>
          <a:xfrm>
            <a:off x="819150" y="838450"/>
            <a:ext cx="7505700" cy="26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0498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415"/>
              <a:t>A sequence model which contain two LSTM, one for processing input in forward direction and the other for processing in the </a:t>
            </a:r>
            <a:r>
              <a:rPr lang="en" sz="1415"/>
              <a:t>backward direction.</a:t>
            </a:r>
            <a:endParaRPr sz="1415"/>
          </a:p>
          <a:p>
            <a:pPr indent="-30498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415"/>
              <a:t>The intuition behind this approach is that by processing data in both directions, the model is able to understand the relationship between sequences.</a:t>
            </a:r>
            <a:endParaRPr sz="1415"/>
          </a:p>
          <a:p>
            <a:pPr indent="-30498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415"/>
              <a:t>The final output given by the bidirectional lstm is combination of the probabilities of the two LSTMs</a:t>
            </a:r>
            <a:endParaRPr sz="141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15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15"/>
              <a:t>Where pt = final probability vector, ptf = probability of forward LSTM ptb = probability of backward LSTM.</a:t>
            </a:r>
            <a:endParaRPr sz="1415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64" name="Google Shape;1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1650" y="2062538"/>
            <a:ext cx="106680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7225" y="2786275"/>
            <a:ext cx="4981974" cy="205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ctrTitle"/>
          </p:nvPr>
        </p:nvSpPr>
        <p:spPr>
          <a:xfrm>
            <a:off x="1891350" y="314716"/>
            <a:ext cx="5361300" cy="11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for Bilstm</a:t>
            </a:r>
            <a:endParaRPr/>
          </a:p>
        </p:txBody>
      </p:sp>
      <p:pic>
        <p:nvPicPr>
          <p:cNvPr id="171" name="Google Shape;1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0725" y="1816575"/>
            <a:ext cx="3722550" cy="277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DistilBERT</a:t>
            </a:r>
            <a:endParaRPr/>
          </a:p>
        </p:txBody>
      </p:sp>
      <p:sp>
        <p:nvSpPr>
          <p:cNvPr id="177" name="Google Shape;177;p20"/>
          <p:cNvSpPr txBox="1"/>
          <p:nvPr>
            <p:ph idx="1" type="body"/>
          </p:nvPr>
        </p:nvSpPr>
        <p:spPr>
          <a:xfrm>
            <a:off x="819150" y="1521750"/>
            <a:ext cx="2435400" cy="29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Distilled Version of the BERT, trained from the original model w/ Knowledge Distillation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40% lighter, 60% faster, 97% of the language capabilities of BERT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Same general architecture, layers reduced by 2 times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8175" y="1472450"/>
            <a:ext cx="5441326" cy="256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Matrix/ROC for DistilBERT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F1=.80</a:t>
            </a:r>
            <a:endParaRPr/>
          </a:p>
        </p:txBody>
      </p:sp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525" y="1891813"/>
            <a:ext cx="3527774" cy="264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4000" y="1874437"/>
            <a:ext cx="3574101" cy="268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